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403" r:id="rId3"/>
    <p:sldId id="424" r:id="rId4"/>
    <p:sldId id="405" r:id="rId5"/>
    <p:sldId id="336" r:id="rId6"/>
    <p:sldId id="409" r:id="rId7"/>
    <p:sldId id="335" r:id="rId8"/>
    <p:sldId id="410" r:id="rId9"/>
    <p:sldId id="363" r:id="rId10"/>
    <p:sldId id="342" r:id="rId11"/>
    <p:sldId id="391" r:id="rId12"/>
    <p:sldId id="344" r:id="rId13"/>
    <p:sldId id="345" r:id="rId14"/>
    <p:sldId id="411" r:id="rId15"/>
    <p:sldId id="392" r:id="rId16"/>
    <p:sldId id="412" r:id="rId17"/>
    <p:sldId id="413" r:id="rId18"/>
    <p:sldId id="414" r:id="rId19"/>
    <p:sldId id="415" r:id="rId20"/>
    <p:sldId id="417" r:id="rId21"/>
    <p:sldId id="422" r:id="rId22"/>
    <p:sldId id="423" r:id="rId23"/>
    <p:sldId id="419" r:id="rId24"/>
    <p:sldId id="420" r:id="rId25"/>
    <p:sldId id="42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6"/>
    <p:restoredTop sz="66324"/>
  </p:normalViewPr>
  <p:slideViewPr>
    <p:cSldViewPr snapToGrid="0" snapToObjects="1">
      <p:cViewPr varScale="1">
        <p:scale>
          <a:sx n="94" d="100"/>
          <a:sy n="94" d="100"/>
        </p:scale>
        <p:origin x="1112" y="184"/>
      </p:cViewPr>
      <p:guideLst>
        <p:guide orient="horz" pos="2184"/>
        <p:guide pos="3744"/>
      </p:guideLst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block we will introduce ourselves to R and the concepts of reproducible reporting.</a:t>
            </a:r>
          </a:p>
          <a:p>
            <a:endParaRPr lang="en-US" dirty="0"/>
          </a:p>
          <a:p>
            <a:r>
              <a:rPr lang="en-US" dirty="0"/>
              <a:t>First Hour:  Getting oriented to the R programming language and basic coding concepts</a:t>
            </a:r>
          </a:p>
          <a:p>
            <a:endParaRPr lang="en-US" dirty="0"/>
          </a:p>
          <a:p>
            <a:r>
              <a:rPr lang="en-US" dirty="0"/>
              <a:t>Second Hour:  Learning reproducible reporting practices and tools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6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good time to introduce the idea of ”tidy” data that also gives the “</a:t>
            </a:r>
            <a:r>
              <a:rPr lang="en-US" dirty="0" err="1"/>
              <a:t>tidyverse</a:t>
            </a:r>
            <a:r>
              <a:rPr lang="en-US" dirty="0"/>
              <a:t>” its name. </a:t>
            </a:r>
          </a:p>
          <a:p>
            <a:endParaRPr lang="en-US" dirty="0"/>
          </a:p>
          <a:p>
            <a:r>
              <a:rPr lang="en-US" dirty="0"/>
              <a:t>Any data set can take on a lot of different shapes. But there is one shape that is best suited for data analysis, and that shape is called ”tidy.” </a:t>
            </a:r>
          </a:p>
          <a:p>
            <a:endParaRPr lang="en-US" dirty="0"/>
          </a:p>
          <a:p>
            <a:r>
              <a:rPr lang="en-US" dirty="0"/>
              <a:t>The opposite of “tidy” data is often called “messy” and often times one of the first data analysis tasks is to convert “messy” data into “tidy data.”</a:t>
            </a:r>
          </a:p>
          <a:p>
            <a:endParaRPr lang="en-US" dirty="0"/>
          </a:p>
          <a:p>
            <a:r>
              <a:rPr lang="en-US" u="sng" dirty="0"/>
              <a:t>Question</a:t>
            </a:r>
            <a:r>
              <a:rPr lang="en-US" dirty="0"/>
              <a:t>: do you think that the “orders” data frame is tidy? Why or why not?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data set is tidy if: each variable is in its own column,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case is in its own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value is in its own cell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34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different ways data</a:t>
            </a:r>
            <a:r>
              <a:rPr lang="en-US" baseline="0" dirty="0"/>
              <a:t> can be displayed, and to tell </a:t>
            </a:r>
            <a:r>
              <a:rPr lang="en-US" baseline="0" dirty="0" err="1"/>
              <a:t>ggplot</a:t>
            </a:r>
            <a:r>
              <a:rPr lang="en-US" baseline="0" dirty="0"/>
              <a:t> what type of graph you want you pick a </a:t>
            </a:r>
            <a:r>
              <a:rPr lang="en-US" b="1" baseline="0" dirty="0" err="1"/>
              <a:t>geom</a:t>
            </a:r>
            <a:r>
              <a:rPr lang="en-US" baseline="0" dirty="0"/>
              <a:t>_ function.</a:t>
            </a:r>
          </a:p>
          <a:p>
            <a:endParaRPr lang="en-US" baseline="0" dirty="0"/>
          </a:p>
          <a:p>
            <a:r>
              <a:rPr lang="en-US" baseline="0" dirty="0"/>
              <a:t>Here are the top 6 most useful </a:t>
            </a:r>
            <a:r>
              <a:rPr lang="en-US" baseline="0" dirty="0" err="1"/>
              <a:t>geom</a:t>
            </a:r>
            <a:r>
              <a:rPr lang="en-US" baseline="0" dirty="0"/>
              <a:t> functions for visualizing clinical data, but there are many more. With these 6 you can make histograms, bar plots, scatter plots, dot plots, boxplots, and line plots.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5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ggplot2 Cheat</a:t>
            </a:r>
            <a:r>
              <a:rPr lang="en-US" baseline="0" dirty="0"/>
              <a:t> Sheet (hand out) is great to have on hand as you’re exploring your data with </a:t>
            </a:r>
            <a:r>
              <a:rPr lang="en-US" baseline="0" dirty="0" err="1"/>
              <a:t>ggplot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18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we've picked a tidy data frame, we've picked a </a:t>
            </a:r>
            <a:r>
              <a:rPr lang="en-US" dirty="0" err="1"/>
              <a:t>geom</a:t>
            </a:r>
            <a:r>
              <a:rPr lang="en-US" dirty="0"/>
              <a:t> function, what's left now is to write aesthetic mappings. </a:t>
            </a:r>
          </a:p>
          <a:p>
            <a:endParaRPr lang="en-US" dirty="0"/>
          </a:p>
          <a:p>
            <a:r>
              <a:rPr lang="en-US" dirty="0"/>
              <a:t>So what's an aesthetic mapping? An aesthetic mapping is a definition of how you what the variables of your data frame represented as graphical markings on your plot.</a:t>
            </a:r>
          </a:p>
          <a:p>
            <a:endParaRPr lang="en-US" dirty="0"/>
          </a:p>
          <a:p>
            <a:r>
              <a:rPr lang="en-US" dirty="0"/>
              <a:t>For example, consider this data frame with 3 columns a, b, c, and this x/y graph.</a:t>
            </a:r>
          </a:p>
          <a:p>
            <a:endParaRPr lang="en-US" dirty="0"/>
          </a:p>
          <a:p>
            <a:r>
              <a:rPr lang="en-US" dirty="0"/>
              <a:t>* The aesthetic mapping above defines that x axis value of each marking should come from the "a"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y axis value from the "b"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since we’re now out of axes, we can define that the color should come from the "c" column. R figures out a reasonable color scale but you can fine tune this.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 a result, you get the expected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1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answer: D</a:t>
            </a:r>
          </a:p>
          <a:p>
            <a:endParaRPr lang="en-US" dirty="0"/>
          </a:p>
          <a:p>
            <a:r>
              <a:rPr lang="en-US" dirty="0"/>
              <a:t>Color – can be continuous gradients, as in gene expression heatmaps</a:t>
            </a:r>
          </a:p>
          <a:p>
            <a:endParaRPr lang="en-US" dirty="0"/>
          </a:p>
          <a:p>
            <a:r>
              <a:rPr lang="en-US" dirty="0"/>
              <a:t>(If </a:t>
            </a:r>
            <a:r>
              <a:rPr lang="en-US" dirty="0" err="1"/>
              <a:t>cts</a:t>
            </a:r>
            <a:r>
              <a:rPr lang="en-US" dirty="0"/>
              <a:t> vs discrete are not clear, review orders dataset)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2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98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69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09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55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72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first hour our goal is to develop some familiarity with the R programming language as well as some basic proficiency with coding fundamentals as they are implemented in R.</a:t>
            </a:r>
          </a:p>
          <a:p>
            <a:endParaRPr lang="en-US" dirty="0"/>
          </a:p>
          <a:p>
            <a:r>
              <a:rPr lang="en-US" dirty="0"/>
              <a:t>We will log into the R environment and learn about the how to execute code in the console.</a:t>
            </a:r>
          </a:p>
          <a:p>
            <a:endParaRPr lang="en-US" dirty="0"/>
          </a:p>
          <a:p>
            <a:r>
              <a:rPr lang="en-US" dirty="0"/>
              <a:t>Upon this we will layer concepts of functions and objects.  We will use some basic functions and make some objects.</a:t>
            </a:r>
          </a:p>
          <a:p>
            <a:endParaRPr lang="en-US" dirty="0"/>
          </a:p>
          <a:p>
            <a:r>
              <a:rPr lang="en-US" dirty="0"/>
              <a:t>Finally we will access and interact with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40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We’ll be using the </a:t>
            </a:r>
            <a:r>
              <a:rPr lang="en-US" i="0" dirty="0" err="1"/>
              <a:t>ggplot</a:t>
            </a:r>
            <a:r>
              <a:rPr lang="en-US" i="0" dirty="0"/>
              <a:t> package for creating graphics. </a:t>
            </a:r>
            <a:r>
              <a:rPr lang="en-US" i="0" dirty="0" err="1"/>
              <a:t>ggplot</a:t>
            </a:r>
            <a:r>
              <a:rPr lang="en-US" i="0" dirty="0"/>
              <a:t> is </a:t>
            </a:r>
            <a:r>
              <a:rPr lang="en-US" i="0" baseline="0" dirty="0"/>
              <a:t>part of the </a:t>
            </a:r>
            <a:r>
              <a:rPr lang="en-US" i="0" baseline="0" dirty="0" err="1"/>
              <a:t>tidyverse</a:t>
            </a:r>
            <a:r>
              <a:rPr lang="en-US" i="0" baseline="0" dirty="0"/>
              <a:t> so it will get loaded when you load the </a:t>
            </a:r>
            <a:r>
              <a:rPr lang="en-US" i="0" baseline="0" dirty="0" err="1"/>
              <a:t>tidyverse</a:t>
            </a:r>
            <a:r>
              <a:rPr lang="en-US" i="0" baseline="0" dirty="0"/>
              <a:t> metapackage by running library(</a:t>
            </a:r>
            <a:r>
              <a:rPr lang="en-US" i="0" baseline="0" dirty="0" err="1"/>
              <a:t>tidyverse</a:t>
            </a:r>
            <a:r>
              <a:rPr lang="en-US" i="0" baseline="0" dirty="0"/>
              <a:t>)</a:t>
            </a:r>
            <a:endParaRPr lang="en-US" b="0" i="0" baseline="0" dirty="0"/>
          </a:p>
          <a:p>
            <a:endParaRPr lang="en-US" b="0" i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GGplot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a "grammar of graphics" for data visualization.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 is that you can build any type of</a:t>
            </a:r>
            <a:r>
              <a:rPr lang="en-US" sz="120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 by specifying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specifies the 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of graph,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describes how the data should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represented as visual marks on that graph.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there should be a consistent way, or a 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construct any type of graph.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advantage of ggplot2 over other graphics packages for R is this consistent grammar, which makes it easy to try out a bunch of different ways to display your data without having to change much code.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6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looked at a data set with ESR lab values from CERNER. How do you think they are distributed? Let’s take a quick minute to 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5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looked at a data set with ESR lab values from CERNER. How do you think they are distributed? Let’s take a quick minute to discuss.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2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You</a:t>
            </a:r>
            <a:r>
              <a:rPr lang="en-US" i="0" baseline="0" dirty="0"/>
              <a:t> might have expected that it’s normal or bimodal (with normal and abnormal values).</a:t>
            </a:r>
          </a:p>
          <a:p>
            <a:endParaRPr lang="en-US" i="0" baseline="0" dirty="0"/>
          </a:p>
          <a:p>
            <a:r>
              <a:rPr lang="en-US" i="0" baseline="0" dirty="0"/>
              <a:t>Instead the maximum is close to zero and there’s a long tail on the right, with no clear separation of normal and abnormal values.</a:t>
            </a:r>
          </a:p>
          <a:p>
            <a:endParaRPr lang="en-US" i="0" baseline="0" dirty="0"/>
          </a:p>
          <a:p>
            <a:r>
              <a:rPr lang="en-US" i="0" baseline="0" dirty="0"/>
              <a:t>This is not at all clear from looking at a table with almost 250,000 rows.</a:t>
            </a:r>
          </a:p>
          <a:p>
            <a:endParaRPr lang="en-US" i="0" dirty="0"/>
          </a:p>
          <a:p>
            <a:r>
              <a:rPr lang="en-US" i="0" dirty="0"/>
              <a:t>The point of this exercise is that you might have preconceived ideas about your data, but they often aren’t accurate. Being able to visualize data quickly is critical for</a:t>
            </a:r>
            <a:r>
              <a:rPr lang="en-US" i="0" baseline="0" dirty="0"/>
              <a:t> understanding. </a:t>
            </a:r>
          </a:p>
          <a:p>
            <a:endParaRPr lang="en-US" i="0" baseline="0" dirty="0"/>
          </a:p>
          <a:p>
            <a:r>
              <a:rPr lang="en-US" i="1" baseline="0" dirty="0"/>
              <a:t>Delete from PDF deck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7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You</a:t>
            </a:r>
            <a:r>
              <a:rPr lang="en-US" i="0" baseline="0" dirty="0"/>
              <a:t> might have expected that it’s normal or bimodal (with normal and abnormal values).</a:t>
            </a:r>
          </a:p>
          <a:p>
            <a:endParaRPr lang="en-US" i="0" baseline="0" dirty="0"/>
          </a:p>
          <a:p>
            <a:r>
              <a:rPr lang="en-US" i="0" baseline="0" dirty="0"/>
              <a:t>Instead the maximum is close to zero and there’s a long tail on the right, with no clear separation of normal and abnormal values.</a:t>
            </a:r>
          </a:p>
          <a:p>
            <a:endParaRPr lang="en-US" i="0" baseline="0" dirty="0"/>
          </a:p>
          <a:p>
            <a:r>
              <a:rPr lang="en-US" i="0" baseline="0" dirty="0"/>
              <a:t>This is not at all clear from looking at a table with almost 250,000 rows.</a:t>
            </a:r>
          </a:p>
          <a:p>
            <a:endParaRPr lang="en-US" i="0" dirty="0"/>
          </a:p>
          <a:p>
            <a:r>
              <a:rPr lang="en-US" i="0" dirty="0"/>
              <a:t>The point of this exercise is that you might have preconceived ideas about your data, but they often aren’t accurate. Being able to visualize data quickly is critical for</a:t>
            </a:r>
            <a:r>
              <a:rPr lang="en-US" i="0" baseline="0" dirty="0"/>
              <a:t> understanding. </a:t>
            </a:r>
          </a:p>
          <a:p>
            <a:endParaRPr lang="en-US" i="0" baseline="0" dirty="0"/>
          </a:p>
          <a:p>
            <a:r>
              <a:rPr lang="en-US" i="1" baseline="0" dirty="0"/>
              <a:t>Delete from PDF deck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baseline="0" dirty="0"/>
              <a:t>Here is how you use </a:t>
            </a:r>
            <a:r>
              <a:rPr lang="en-US" i="0" baseline="0" dirty="0" err="1"/>
              <a:t>ggplot</a:t>
            </a:r>
            <a:r>
              <a:rPr lang="en-US" i="0" baseline="0" dirty="0"/>
              <a:t>. </a:t>
            </a:r>
          </a:p>
          <a:p>
            <a:endParaRPr lang="en-US" i="0" baseline="0" dirty="0"/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You can see that we give it a data frame, in this case, our ESR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We specify the type of graph, or “</a:t>
            </a:r>
            <a:r>
              <a:rPr lang="en-US" i="0" baseline="0" dirty="0" err="1"/>
              <a:t>geom</a:t>
            </a:r>
            <a:r>
              <a:rPr lang="en-US" i="0" baseline="0" dirty="0"/>
              <a:t>”, in this case, a histogram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we specify an aesthetic mapping, in this case, saying that we want the variable “Result” which contains results of ESR testing values, on the x axis.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 few more details to note: you always start a plot with the </a:t>
            </a:r>
            <a:r>
              <a:rPr lang="en-US" i="0" baseline="0" dirty="0" err="1"/>
              <a:t>ggplot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To connect the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 to the </a:t>
            </a:r>
            <a:r>
              <a:rPr lang="en-US" i="0" baseline="0" dirty="0" err="1"/>
              <a:t>geom</a:t>
            </a:r>
            <a:r>
              <a:rPr lang="en-US" i="0" baseline="0" dirty="0"/>
              <a:t> function you use a ‘+’ sign which should be put at the end of the line</a:t>
            </a:r>
          </a:p>
          <a:p>
            <a:pPr marL="171450" indent="-171450">
              <a:buFont typeface="Arial" charset="0"/>
              <a:buChar char="•"/>
            </a:pPr>
            <a:r>
              <a:rPr lang="en-US" i="0" baseline="0" dirty="0"/>
              <a:t>And the mappings need to go into the </a:t>
            </a:r>
            <a:r>
              <a:rPr lang="en-US" i="0" baseline="0" dirty="0" err="1"/>
              <a:t>aes</a:t>
            </a:r>
            <a:r>
              <a:rPr lang="en-US" i="0" baseline="0" dirty="0"/>
              <a:t>() function</a:t>
            </a:r>
          </a:p>
          <a:p>
            <a:pPr marL="171450" indent="-171450">
              <a:buFont typeface="Arial" charset="0"/>
              <a:buChar char="•"/>
            </a:pP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32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was a lot of information. Let’s try to break it down into a mental model. Here’s a template for making </a:t>
            </a:r>
            <a:r>
              <a:rPr lang="en-US" i="1" dirty="0"/>
              <a:t>any</a:t>
            </a:r>
            <a:r>
              <a:rPr lang="en-US" i="0" dirty="0"/>
              <a:t> kind of graph with ggplot2. </a:t>
            </a:r>
            <a:endParaRPr lang="en-US" dirty="0"/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b="0" baseline="0" dirty="0"/>
              <a:t>Pick a tidy data frame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Choose a </a:t>
            </a:r>
            <a:r>
              <a:rPr lang="en-US" b="0" baseline="0" dirty="0" err="1"/>
              <a:t>geom</a:t>
            </a:r>
            <a:r>
              <a:rPr lang="en-US" b="0" baseline="0" dirty="0"/>
              <a:t> function</a:t>
            </a:r>
          </a:p>
          <a:p>
            <a:pPr marL="228600" indent="-228600">
              <a:buAutoNum type="arabicPeriod"/>
            </a:pPr>
            <a:r>
              <a:rPr lang="en-US" b="0" baseline="0" dirty="0"/>
              <a:t>Write aesthetic mappings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5/3/19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serialmentor.com/dataviz/index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 Language Primer and Programming Symposium on Data Sciences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Session 1</a:t>
            </a:r>
          </a:p>
          <a:p>
            <a:r>
              <a:rPr lang="en-US" sz="2800" b="1" dirty="0"/>
              <a:t>Visualize Data</a:t>
            </a:r>
            <a:endParaRPr lang="en-US" sz="2000" b="1" dirty="0"/>
          </a:p>
          <a:p>
            <a:r>
              <a:rPr lang="en-US" sz="2400" dirty="0"/>
              <a:t>May 6, 2019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1313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make </a:t>
            </a:r>
            <a:r>
              <a:rPr lang="en-US" b="1" dirty="0"/>
              <a:t>any</a:t>
            </a:r>
            <a:r>
              <a:rPr lang="en-US" dirty="0"/>
              <a:t> kind of graph: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82486" y="3200400"/>
            <a:ext cx="9856737" cy="1241527"/>
            <a:chOff x="2080825" y="3162925"/>
            <a:chExt cx="8090002" cy="655320"/>
          </a:xfrm>
        </p:grpSpPr>
        <p:sp>
          <p:nvSpPr>
            <p:cNvPr id="5" name="Rectangle 4"/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0825" y="3235065"/>
              <a:ext cx="8090002" cy="50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i="1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i="1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54908" y="1408516"/>
            <a:ext cx="2856879" cy="1938992"/>
            <a:chOff x="896764" y="1380787"/>
            <a:chExt cx="2365216" cy="1938992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1. Choose a “tidy”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data</a:t>
              </a:r>
              <a:r>
                <a:rPr lang="en-US" sz="2800" dirty="0">
                  <a:solidFill>
                    <a:schemeClr val="bg1"/>
                  </a:solidFill>
                </a:rPr>
                <a:t>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66843" y="4635902"/>
            <a:ext cx="3082490" cy="1508105"/>
            <a:chOff x="896764" y="1596230"/>
            <a:chExt cx="2365216" cy="1508105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713"/>
                <a:gd name="adj2" fmla="val -9575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2. Pick a “</a:t>
              </a:r>
              <a:r>
                <a:rPr lang="en-US" sz="2800" b="1" dirty="0" err="1">
                  <a:solidFill>
                    <a:schemeClr val="bg1"/>
                  </a:solidFill>
                </a:rPr>
                <a:t>geom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r>
                <a:rPr lang="en-US" sz="2800" b="1" dirty="0">
                  <a:solidFill>
                    <a:schemeClr val="bg1"/>
                  </a:solidFill>
                </a:rPr>
                <a:t> </a:t>
              </a:r>
              <a:r>
                <a:rPr lang="en-US" sz="2800" dirty="0">
                  <a:solidFill>
                    <a:schemeClr val="bg1"/>
                  </a:solidFill>
                </a:rPr>
                <a:t>function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61201" y="4771720"/>
            <a:ext cx="3683000" cy="1246648"/>
            <a:chOff x="896764" y="1732048"/>
            <a:chExt cx="2365216" cy="1246648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986"/>
                <a:gd name="adj2" fmla="val -9655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764" y="1873229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3. Write aesthetic </a:t>
              </a:r>
              <a:r>
                <a:rPr lang="en-US" sz="2800" b="1" dirty="0">
                  <a:solidFill>
                    <a:schemeClr val="bg1"/>
                  </a:solidFill>
                </a:rPr>
                <a:t>mappings</a:t>
              </a:r>
              <a:endParaRPr lang="en-US" sz="2800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381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92D050"/>
                </a:solidFill>
              </a:rPr>
              <a:t>case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Pick a “Tidy” Data Frame</a:t>
            </a:r>
          </a:p>
        </p:txBody>
      </p:sp>
    </p:spTree>
    <p:extLst>
      <p:ext uri="{BB962C8B-B14F-4D97-AF65-F5344CB8AC3E}">
        <p14:creationId xmlns:p14="http://schemas.microsoft.com/office/powerpoint/2010/main" val="40415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Choose a “</a:t>
            </a:r>
            <a:r>
              <a:rPr lang="en-US" dirty="0" err="1"/>
              <a:t>Geom</a:t>
            </a:r>
            <a:r>
              <a:rPr lang="en-US" dirty="0"/>
              <a:t>”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353323"/>
            <a:ext cx="829152" cy="835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3457444"/>
            <a:ext cx="829152" cy="832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28" y="4610205"/>
            <a:ext cx="829152" cy="84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806" y="4610205"/>
            <a:ext cx="864611" cy="835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537" y="3471524"/>
            <a:ext cx="864611" cy="876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537" y="2353323"/>
            <a:ext cx="829911" cy="82744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002832" y="2450851"/>
            <a:ext cx="3791681" cy="654654"/>
            <a:chOff x="5713441" y="3772357"/>
            <a:chExt cx="4576871" cy="654654"/>
          </a:xfrm>
        </p:grpSpPr>
        <p:sp>
          <p:nvSpPr>
            <p:cNvPr id="11" name="Rectangle 10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histogram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02832" y="3557988"/>
            <a:ext cx="3791681" cy="654654"/>
            <a:chOff x="5713441" y="3772357"/>
            <a:chExt cx="4576871" cy="654654"/>
          </a:xfrm>
        </p:grpSpPr>
        <p:sp>
          <p:nvSpPr>
            <p:cNvPr id="15" name="Rectangle 14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bar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002832" y="4700693"/>
            <a:ext cx="3791681" cy="654654"/>
            <a:chOff x="5713441" y="3772357"/>
            <a:chExt cx="4576871" cy="654654"/>
          </a:xfrm>
        </p:grpSpPr>
        <p:sp>
          <p:nvSpPr>
            <p:cNvPr id="18" name="Rectangle 17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point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13641" y="2450851"/>
            <a:ext cx="3791681" cy="654654"/>
            <a:chOff x="5713441" y="3772357"/>
            <a:chExt cx="4576871" cy="654654"/>
          </a:xfrm>
        </p:grpSpPr>
        <p:sp>
          <p:nvSpPr>
            <p:cNvPr id="30" name="Rectangle 29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dotplot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313641" y="3557988"/>
            <a:ext cx="3791681" cy="654654"/>
            <a:chOff x="5713441" y="3772357"/>
            <a:chExt cx="4576871" cy="654654"/>
          </a:xfrm>
        </p:grpSpPr>
        <p:sp>
          <p:nvSpPr>
            <p:cNvPr id="33" name="Rectangle 32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boxplot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313641" y="4700693"/>
            <a:ext cx="3791681" cy="654654"/>
            <a:chOff x="5713441" y="3772357"/>
            <a:chExt cx="4576871" cy="654654"/>
          </a:xfrm>
        </p:grpSpPr>
        <p:sp>
          <p:nvSpPr>
            <p:cNvPr id="36" name="Rectangle 35"/>
            <p:cNvSpPr/>
            <p:nvPr/>
          </p:nvSpPr>
          <p:spPr>
            <a:xfrm>
              <a:off x="5713442" y="3772357"/>
              <a:ext cx="4503984" cy="6546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13441" y="3858821"/>
              <a:ext cx="4576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geom_</a:t>
              </a:r>
              <a:r>
                <a:rPr lang="en-US" sz="2800" dirty="0" err="1">
                  <a:solidFill>
                    <a:srgbClr val="92D050"/>
                  </a:solidFill>
                  <a:latin typeface="Monaco" charset="0"/>
                  <a:ea typeface="Monaco" charset="0"/>
                  <a:cs typeface="Monaco" charset="0"/>
                </a:rPr>
                <a:t>line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84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6" y="982232"/>
            <a:ext cx="9985108" cy="72107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7245" y="982232"/>
            <a:ext cx="9985109" cy="72107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EF5D-709F-834F-AFC8-8C08FCBD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55B3CA-85E9-6D44-AF2F-C520799E44D0}"/>
              </a:ext>
            </a:extLst>
          </p:cNvPr>
          <p:cNvSpPr txBox="1"/>
          <p:nvPr/>
        </p:nvSpPr>
        <p:spPr>
          <a:xfrm>
            <a:off x="354842" y="6277970"/>
            <a:ext cx="949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2"/>
              </a:rPr>
              <a:t>Fundamentals of Data Visualization</a:t>
            </a:r>
            <a:r>
              <a:rPr lang="en-US" dirty="0"/>
              <a:t>, by Claus Wilke, licensed under CC-BY-NC-ND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93E07-D45B-CC4E-9268-BC247991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26" y="2037474"/>
            <a:ext cx="9430603" cy="424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9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B1682-FAFE-4D4E-9D03-4E787310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Write Aesthetic Mappings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4F609-F679-F244-B1FF-ED1278E6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3469810"/>
            <a:ext cx="2755900" cy="27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DF1D8-3E93-9846-A96E-C1939088C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67" y="3444818"/>
            <a:ext cx="2916766" cy="278089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EEB69F-B70D-7E43-9771-568F765C7B6C}"/>
              </a:ext>
            </a:extLst>
          </p:cNvPr>
          <p:cNvGrpSpPr/>
          <p:nvPr/>
        </p:nvGrpSpPr>
        <p:grpSpPr>
          <a:xfrm>
            <a:off x="2983876" y="1962227"/>
            <a:ext cx="6148048" cy="685800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6C251A-F09D-E44F-AC71-DDCDD270C24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574EC7-98C4-9842-9CEA-74491FBA28B2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276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x = a, y = b, color = c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849343-460C-9E47-BD9B-FA6324E3E114}"/>
              </a:ext>
            </a:extLst>
          </p:cNvPr>
          <p:cNvSpPr txBox="1"/>
          <p:nvPr/>
        </p:nvSpPr>
        <p:spPr>
          <a:xfrm>
            <a:off x="1969602" y="2931392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82F1-9C24-8B42-8478-E31AEC3FB625}"/>
              </a:ext>
            </a:extLst>
          </p:cNvPr>
          <p:cNvSpPr txBox="1"/>
          <p:nvPr/>
        </p:nvSpPr>
        <p:spPr>
          <a:xfrm>
            <a:off x="7570302" y="2921598"/>
            <a:ext cx="247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1D6AF3-C894-8640-BA97-A921B10E74B1}"/>
              </a:ext>
            </a:extLst>
          </p:cNvPr>
          <p:cNvSpPr txBox="1"/>
          <p:nvPr/>
        </p:nvSpPr>
        <p:spPr>
          <a:xfrm>
            <a:off x="6888736" y="45736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30A59-A1E1-774A-B99E-3D76EC08C2D8}"/>
              </a:ext>
            </a:extLst>
          </p:cNvPr>
          <p:cNvSpPr txBox="1"/>
          <p:nvPr/>
        </p:nvSpPr>
        <p:spPr>
          <a:xfrm>
            <a:off x="8537068" y="6123054"/>
            <a:ext cx="5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41D5110-D044-2B45-B61C-D96D8B9DAF1A}"/>
              </a:ext>
            </a:extLst>
          </p:cNvPr>
          <p:cNvCxnSpPr/>
          <p:nvPr/>
        </p:nvCxnSpPr>
        <p:spPr>
          <a:xfrm rot="5400000" flipH="1" flipV="1">
            <a:off x="4435183" y="3608078"/>
            <a:ext cx="1380652" cy="3837517"/>
          </a:xfrm>
          <a:prstGeom prst="curvedConnector4">
            <a:avLst>
              <a:gd name="adj1" fmla="val -31888"/>
              <a:gd name="adj2" fmla="val 53779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819B176-5370-EE45-AD74-073D91F93D49}"/>
              </a:ext>
            </a:extLst>
          </p:cNvPr>
          <p:cNvCxnSpPr/>
          <p:nvPr/>
        </p:nvCxnSpPr>
        <p:spPr>
          <a:xfrm>
            <a:off x="2202178" y="6189226"/>
            <a:ext cx="6476155" cy="195438"/>
          </a:xfrm>
          <a:prstGeom prst="curvedConnector3">
            <a:avLst>
              <a:gd name="adj1" fmla="val -72"/>
            </a:avLst>
          </a:prstGeom>
          <a:ln w="984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7304EDF-1D6C-DA46-9876-52D9041D1BC2}"/>
              </a:ext>
            </a:extLst>
          </p:cNvPr>
          <p:cNvSpPr/>
          <p:nvPr/>
        </p:nvSpPr>
        <p:spPr>
          <a:xfrm>
            <a:off x="4838699" y="4174748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8D72AD-1AA7-0243-A775-162F61B81C4C}"/>
              </a:ext>
            </a:extLst>
          </p:cNvPr>
          <p:cNvSpPr/>
          <p:nvPr/>
        </p:nvSpPr>
        <p:spPr>
          <a:xfrm>
            <a:off x="4838699" y="4728152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A3BA11-F6BC-5B4C-9D69-4134A8240DDE}"/>
              </a:ext>
            </a:extLst>
          </p:cNvPr>
          <p:cNvSpPr/>
          <p:nvPr/>
        </p:nvSpPr>
        <p:spPr>
          <a:xfrm>
            <a:off x="4838698" y="5281556"/>
            <a:ext cx="211667" cy="2201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020EE-2EE9-D943-BBEE-FE730FD3329F}"/>
              </a:ext>
            </a:extLst>
          </p:cNvPr>
          <p:cNvSpPr/>
          <p:nvPr/>
        </p:nvSpPr>
        <p:spPr>
          <a:xfrm>
            <a:off x="4843566" y="5834960"/>
            <a:ext cx="211667" cy="220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706DC1-4BAB-FB4F-AAD7-ADEC4C793008}"/>
              </a:ext>
            </a:extLst>
          </p:cNvPr>
          <p:cNvSpPr/>
          <p:nvPr/>
        </p:nvSpPr>
        <p:spPr>
          <a:xfrm>
            <a:off x="3905211" y="2070468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032FCC-F00A-7F49-8C49-AE5F6DD9707F}"/>
              </a:ext>
            </a:extLst>
          </p:cNvPr>
          <p:cNvSpPr/>
          <p:nvPr/>
        </p:nvSpPr>
        <p:spPr>
          <a:xfrm>
            <a:off x="5366958" y="2065237"/>
            <a:ext cx="1145154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4048EE-2B18-1345-93EB-272418366B0A}"/>
              </a:ext>
            </a:extLst>
          </p:cNvPr>
          <p:cNvSpPr/>
          <p:nvPr/>
        </p:nvSpPr>
        <p:spPr>
          <a:xfrm>
            <a:off x="6888735" y="2071245"/>
            <a:ext cx="1938393" cy="515017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875E5F-0DFE-944E-AD1C-2D8D899C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1627 1.48148E-6 C 0.16836 1.48148E-6 0.23268 0.00879 0.23268 0.0162 L 0.23268 0.0331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164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14427 4.44444E-6 C 0.20885 4.44444E-6 0.28867 0.0412 0.28867 0.07476 L 0.28867 0.15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27" y="75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17292 -2.59259E-6 C 0.25026 -2.59259E-6 0.34583 -0.03541 0.34583 -0.06412 L 0.34583 -0.12824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-6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4375 1.85185E-6 C 0.2082 1.85185E-6 0.28763 -0.03195 0.28763 -0.05741 L 0.28763 -0.11412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1852863"/>
            <a:ext cx="9720072" cy="45960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Consider the 6 aesthetics shown just previously. All aesthetics can be used for discrete variables, but only some can be used for continuous variables. </a:t>
            </a:r>
          </a:p>
          <a:p>
            <a:pPr marL="0" indent="0">
              <a:buNone/>
            </a:pPr>
            <a:r>
              <a:rPr lang="en-US" dirty="0"/>
              <a:t>Which aesthetics can be used </a:t>
            </a:r>
            <a:r>
              <a:rPr lang="en-US" u="sng" dirty="0"/>
              <a:t>only</a:t>
            </a:r>
            <a:r>
              <a:rPr lang="en-US" dirty="0"/>
              <a:t> for </a:t>
            </a:r>
            <a:r>
              <a:rPr lang="en-US" u="sng" dirty="0"/>
              <a:t>discrete</a:t>
            </a:r>
            <a:r>
              <a:rPr lang="en-US" dirty="0"/>
              <a:t> variables?</a:t>
            </a:r>
          </a:p>
          <a:p>
            <a:pPr marL="0" indent="0">
              <a:buNone/>
            </a:pPr>
            <a:endParaRPr lang="en-US" dirty="0"/>
          </a:p>
          <a:p>
            <a:pPr marL="914400" indent="-914400">
              <a:buAutoNum type="alphaUcPeriod"/>
            </a:pPr>
            <a:r>
              <a:rPr lang="en-US" dirty="0"/>
              <a:t>Color</a:t>
            </a:r>
          </a:p>
          <a:p>
            <a:pPr marL="914400" indent="-914400">
              <a:buAutoNum type="alphaUcPeriod"/>
            </a:pPr>
            <a:r>
              <a:rPr lang="en-US" dirty="0"/>
              <a:t>Line type</a:t>
            </a:r>
          </a:p>
          <a:p>
            <a:pPr marL="914400" indent="-914400">
              <a:buAutoNum type="alphaUcPeriod"/>
            </a:pPr>
            <a:r>
              <a:rPr lang="en-US" dirty="0"/>
              <a:t>Shape</a:t>
            </a:r>
          </a:p>
          <a:p>
            <a:pPr marL="914400" indent="-914400">
              <a:buAutoNum type="alphaUcPeriod"/>
            </a:pPr>
            <a:r>
              <a:rPr lang="en-US" dirty="0"/>
              <a:t>B + C</a:t>
            </a:r>
          </a:p>
          <a:p>
            <a:pPr marL="914400" indent="-914400">
              <a:buAutoNum type="alphaUcPeriod"/>
            </a:pPr>
            <a:r>
              <a:rPr lang="en-US" dirty="0"/>
              <a:t>A + B + 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73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961F9-4CA3-DD46-9A97-9C759623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90DF3-0847-6648-A5DD-F7C3719D3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04-visualize.Rmd</a:t>
            </a:r>
            <a:r>
              <a:rPr lang="en-US" dirty="0"/>
              <a:t>. Work through the exercises of the section titled “Your Turn 4.”</a:t>
            </a:r>
          </a:p>
        </p:txBody>
      </p:sp>
    </p:spTree>
    <p:extLst>
      <p:ext uri="{BB962C8B-B14F-4D97-AF65-F5344CB8AC3E}">
        <p14:creationId xmlns:p14="http://schemas.microsoft.com/office/powerpoint/2010/main" val="249229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503F22-4D90-814E-973B-1C3B76B5B3B5}"/>
              </a:ext>
            </a:extLst>
          </p:cNvPr>
          <p:cNvSpPr txBox="1"/>
          <p:nvPr/>
        </p:nvSpPr>
        <p:spPr>
          <a:xfrm>
            <a:off x="1481060" y="2322459"/>
            <a:ext cx="9384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Setting</a:t>
            </a:r>
            <a:r>
              <a:rPr lang="en-US" sz="7200" dirty="0"/>
              <a:t> vs </a:t>
            </a:r>
            <a:r>
              <a:rPr lang="en-US" sz="7200" dirty="0">
                <a:solidFill>
                  <a:srgbClr val="92D050"/>
                </a:solidFill>
              </a:rPr>
              <a:t>Mapping</a:t>
            </a:r>
            <a:r>
              <a:rPr lang="en-US" sz="7200" dirty="0"/>
              <a:t> Aesthetics</a:t>
            </a:r>
          </a:p>
        </p:txBody>
      </p:sp>
    </p:spTree>
    <p:extLst>
      <p:ext uri="{BB962C8B-B14F-4D97-AF65-F5344CB8AC3E}">
        <p14:creationId xmlns:p14="http://schemas.microsoft.com/office/powerpoint/2010/main" val="107885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540E2C-4B17-6542-8032-C7D98C0778E2}"/>
              </a:ext>
            </a:extLst>
          </p:cNvPr>
          <p:cNvSpPr txBox="1"/>
          <p:nvPr/>
        </p:nvSpPr>
        <p:spPr>
          <a:xfrm>
            <a:off x="1601376" y="433499"/>
            <a:ext cx="938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would you make this plot?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D39CC-F05C-E24D-8D37-D8F1C9BC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3" y="1190768"/>
            <a:ext cx="7678434" cy="47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718730" y="464949"/>
          <a:ext cx="10841895" cy="6075333"/>
        </p:xfrm>
        <a:graphic>
          <a:graphicData uri="http://schemas.openxmlformats.org/drawingml/2006/table">
            <a:tbl>
              <a:tblPr>
                <a:tableStyleId>{46F890A9-2807-4EBB-B81D-B2AA78EC7F39}</a:tableStyleId>
              </a:tblPr>
              <a:tblGrid>
                <a:gridCol w="2458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3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503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7:00 am - 8:00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BREAKFAST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8:00 am - 8:10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Instructor Instructions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80618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8:10 am - 9:50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Introduction to R and RStudio for Reproducible Reporting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7395959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9:50 am - 10:10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REFRESHMENT BREAK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248397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10:10 am - 11:50 am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Wrangling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84901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12:00 pm - 1:00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LUNCH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1:00 pm - 2:50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Data Understanding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2:50 pm - 3:10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REFRESHMENT BREAK - BALLROOM LOBBY - 2ND FLOOR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760252"/>
                  </a:ext>
                </a:extLst>
              </a:tr>
              <a:tr h="675037">
                <a:tc>
                  <a:txBody>
                    <a:bodyPr/>
                    <a:lstStyle/>
                    <a:p>
                      <a:r>
                        <a:rPr lang="en-US"/>
                        <a:t>3:10 pm - 5:00 pm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Exploratory Data Analysis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525771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B2CD90C-0718-E344-9EDF-90C55DA52D8B}"/>
              </a:ext>
            </a:extLst>
          </p:cNvPr>
          <p:cNvSpPr/>
          <p:nvPr/>
        </p:nvSpPr>
        <p:spPr>
          <a:xfrm>
            <a:off x="718729" y="4520191"/>
            <a:ext cx="10841895" cy="632650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9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47DC0DB-9B86-744D-81AB-CEA3F8DD13F4}"/>
              </a:ext>
            </a:extLst>
          </p:cNvPr>
          <p:cNvGrpSpPr/>
          <p:nvPr/>
        </p:nvGrpSpPr>
        <p:grpSpPr>
          <a:xfrm>
            <a:off x="327830" y="4243983"/>
            <a:ext cx="11489032" cy="932856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74CE62-3543-104F-B909-77EB3D06C68E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3ACB6-FEC2-F24D-AA79-3147A188D80D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DAA98A8-F83B-2247-8CD5-B24FC96F8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603250"/>
            <a:ext cx="5883259" cy="2931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3D32A5-2C50-C04A-993A-5D6D0065C795}"/>
              </a:ext>
            </a:extLst>
          </p:cNvPr>
          <p:cNvSpPr txBox="1"/>
          <p:nvPr/>
        </p:nvSpPr>
        <p:spPr>
          <a:xfrm>
            <a:off x="7451678" y="1838147"/>
            <a:ext cx="330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92D050"/>
                </a:solidFill>
              </a:rPr>
              <a:t>Inside</a:t>
            </a:r>
            <a:r>
              <a:rPr lang="en-US" sz="3200" dirty="0"/>
              <a:t>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aes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</a:t>
            </a:r>
          </a:p>
          <a:p>
            <a:pPr algn="ctr"/>
            <a:r>
              <a:rPr lang="en-US" sz="3200" b="1" dirty="0">
                <a:solidFill>
                  <a:srgbClr val="92D050"/>
                </a:solidFill>
              </a:rPr>
              <a:t>map</a:t>
            </a:r>
            <a:r>
              <a:rPr lang="en-US" sz="3200" dirty="0"/>
              <a:t> an aesthetic to a </a:t>
            </a:r>
            <a:r>
              <a:rPr lang="en-US" sz="3200" b="1" dirty="0">
                <a:solidFill>
                  <a:srgbClr val="92D050"/>
                </a:solidFill>
              </a:rPr>
              <a:t>variable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8BD1C5-6A38-E144-ACC3-915BEBE2C419}"/>
              </a:ext>
            </a:extLst>
          </p:cNvPr>
          <p:cNvCxnSpPr>
            <a:cxnSpLocks/>
          </p:cNvCxnSpPr>
          <p:nvPr/>
        </p:nvCxnSpPr>
        <p:spPr>
          <a:xfrm flipH="1">
            <a:off x="8188657" y="3407807"/>
            <a:ext cx="450376" cy="1189138"/>
          </a:xfrm>
          <a:prstGeom prst="straightConnector1">
            <a:avLst/>
          </a:prstGeom>
          <a:ln w="984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7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56BC3-2A29-5C40-9665-CFF7F14BF29E}"/>
              </a:ext>
            </a:extLst>
          </p:cNvPr>
          <p:cNvGrpSpPr/>
          <p:nvPr/>
        </p:nvGrpSpPr>
        <p:grpSpPr>
          <a:xfrm>
            <a:off x="327830" y="5490058"/>
            <a:ext cx="11489032" cy="932856"/>
            <a:chOff x="2080825" y="3162925"/>
            <a:chExt cx="8090002" cy="655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B48F91-D62D-9345-8F5B-F28308A91304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6C5063-C513-AF43-B00C-C65AE8DEEDD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FF000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"blue"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93508-1CDD-184C-ABF5-454FA4C9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94" y="603250"/>
            <a:ext cx="4804768" cy="2971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9C4C70-F0E9-2647-AC02-0B2E916D9DCA}"/>
              </a:ext>
            </a:extLst>
          </p:cNvPr>
          <p:cNvSpPr txBox="1"/>
          <p:nvPr/>
        </p:nvSpPr>
        <p:spPr>
          <a:xfrm>
            <a:off x="5486400" y="3575063"/>
            <a:ext cx="330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Outside</a:t>
            </a:r>
            <a:r>
              <a:rPr lang="en-US" sz="3200" dirty="0"/>
              <a:t> of </a:t>
            </a:r>
            <a:r>
              <a:rPr lang="en-US" sz="2400" b="1" dirty="0" err="1">
                <a:solidFill>
                  <a:srgbClr val="FF0000"/>
                </a:solidFill>
                <a:latin typeface="Monaco" pitchFamily="2" charset="77"/>
              </a:rPr>
              <a:t>aes</a:t>
            </a:r>
            <a:r>
              <a:rPr lang="en-US" sz="2400" b="1" dirty="0">
                <a:solidFill>
                  <a:srgbClr val="FF0000"/>
                </a:solidFill>
                <a:latin typeface="Monaco" pitchFamily="2" charset="77"/>
              </a:rPr>
              <a:t>()</a:t>
            </a:r>
            <a:r>
              <a:rPr lang="en-US" sz="3200" dirty="0"/>
              <a:t>:</a:t>
            </a:r>
          </a:p>
          <a:p>
            <a:pPr algn="ctr"/>
            <a:r>
              <a:rPr lang="en-US" sz="3200" b="1" dirty="0">
                <a:solidFill>
                  <a:schemeClr val="accent2"/>
                </a:solidFill>
              </a:rPr>
              <a:t>set</a:t>
            </a:r>
            <a:r>
              <a:rPr lang="en-US" sz="3200" dirty="0"/>
              <a:t> an aesthetic to a </a:t>
            </a:r>
            <a:r>
              <a:rPr lang="en-US" sz="3200" b="1" dirty="0">
                <a:solidFill>
                  <a:schemeClr val="accent2"/>
                </a:solidFill>
              </a:rPr>
              <a:t>value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8EC399-648E-A84B-9A9C-F02D235E5841}"/>
              </a:ext>
            </a:extLst>
          </p:cNvPr>
          <p:cNvCxnSpPr>
            <a:cxnSpLocks/>
          </p:cNvCxnSpPr>
          <p:nvPr/>
        </p:nvCxnSpPr>
        <p:spPr>
          <a:xfrm>
            <a:off x="7410734" y="5144723"/>
            <a:ext cx="491320" cy="696519"/>
          </a:xfrm>
          <a:prstGeom prst="straightConnector1">
            <a:avLst/>
          </a:prstGeom>
          <a:ln w="984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65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56BC3-2A29-5C40-9665-CFF7F14BF29E}"/>
              </a:ext>
            </a:extLst>
          </p:cNvPr>
          <p:cNvGrpSpPr/>
          <p:nvPr/>
        </p:nvGrpSpPr>
        <p:grpSpPr>
          <a:xfrm>
            <a:off x="327830" y="5490058"/>
            <a:ext cx="11489032" cy="932856"/>
            <a:chOff x="2080825" y="3162925"/>
            <a:chExt cx="8090002" cy="6553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B48F91-D62D-9345-8F5B-F28308A91304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6C5063-C513-AF43-B00C-C65AE8DEEDD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"blue"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7DC0DB-9B86-744D-81AB-CEA3F8DD13F4}"/>
              </a:ext>
            </a:extLst>
          </p:cNvPr>
          <p:cNvGrpSpPr/>
          <p:nvPr/>
        </p:nvGrpSpPr>
        <p:grpSpPr>
          <a:xfrm>
            <a:off x="327830" y="4243983"/>
            <a:ext cx="11489032" cy="932856"/>
            <a:chOff x="2080825" y="3162925"/>
            <a:chExt cx="8090002" cy="6553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74CE62-3543-104F-B909-77EB3D06C68E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43ACB6-FEC2-F24D-AA79-3147A188D80D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410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16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mapping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color = </a:t>
              </a:r>
              <a:r>
                <a:rPr lang="en-US" sz="1600" dirty="0" err="1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order_class_c_descr</a:t>
              </a:r>
              <a:r>
                <a:rPr lang="en-US" sz="1600" dirty="0">
                  <a:solidFill>
                    <a:srgbClr val="92D050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  <a:r>
                <a:rPr lang="en-US" sz="16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93508-1CDD-184C-ABF5-454FA4C9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094" y="603250"/>
            <a:ext cx="4804768" cy="2971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A98A8-F83B-2247-8CD5-B24FC96F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" y="603250"/>
            <a:ext cx="5883259" cy="2931747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642459AF-7267-674B-8659-584C6D0DF0E4}"/>
              </a:ext>
            </a:extLst>
          </p:cNvPr>
          <p:cNvSpPr/>
          <p:nvPr/>
        </p:nvSpPr>
        <p:spPr>
          <a:xfrm>
            <a:off x="4626592" y="3384645"/>
            <a:ext cx="3523192" cy="1091821"/>
          </a:xfrm>
          <a:custGeom>
            <a:avLst/>
            <a:gdLst>
              <a:gd name="connsiteX0" fmla="*/ 3070746 w 3100111"/>
              <a:gd name="connsiteY0" fmla="*/ 1091821 h 1091821"/>
              <a:gd name="connsiteX1" fmla="*/ 3084394 w 3100111"/>
              <a:gd name="connsiteY1" fmla="*/ 627797 h 1091821"/>
              <a:gd name="connsiteX2" fmla="*/ 2879677 w 3100111"/>
              <a:gd name="connsiteY2" fmla="*/ 409433 h 1091821"/>
              <a:gd name="connsiteX3" fmla="*/ 1951629 w 3100111"/>
              <a:gd name="connsiteY3" fmla="*/ 436728 h 1091821"/>
              <a:gd name="connsiteX4" fmla="*/ 1201003 w 3100111"/>
              <a:gd name="connsiteY4" fmla="*/ 518615 h 1091821"/>
              <a:gd name="connsiteX5" fmla="*/ 464024 w 3100111"/>
              <a:gd name="connsiteY5" fmla="*/ 423080 h 1091821"/>
              <a:gd name="connsiteX6" fmla="*/ 177421 w 3100111"/>
              <a:gd name="connsiteY6" fmla="*/ 259307 h 1091821"/>
              <a:gd name="connsiteX7" fmla="*/ 0 w 3100111"/>
              <a:gd name="connsiteY7" fmla="*/ 13648 h 1091821"/>
              <a:gd name="connsiteX8" fmla="*/ 0 w 3100111"/>
              <a:gd name="connsiteY8" fmla="*/ 13648 h 1091821"/>
              <a:gd name="connsiteX9" fmla="*/ 13647 w 3100111"/>
              <a:gd name="connsiteY9" fmla="*/ 0 h 109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111" h="1091821">
                <a:moveTo>
                  <a:pt x="3070746" y="1091821"/>
                </a:moveTo>
                <a:cubicBezTo>
                  <a:pt x="3093492" y="916674"/>
                  <a:pt x="3116239" y="741528"/>
                  <a:pt x="3084394" y="627797"/>
                </a:cubicBezTo>
                <a:cubicBezTo>
                  <a:pt x="3052549" y="514066"/>
                  <a:pt x="3068471" y="441278"/>
                  <a:pt x="2879677" y="409433"/>
                </a:cubicBezTo>
                <a:cubicBezTo>
                  <a:pt x="2690883" y="377588"/>
                  <a:pt x="2231408" y="418531"/>
                  <a:pt x="1951629" y="436728"/>
                </a:cubicBezTo>
                <a:cubicBezTo>
                  <a:pt x="1671850" y="454925"/>
                  <a:pt x="1448937" y="520890"/>
                  <a:pt x="1201003" y="518615"/>
                </a:cubicBezTo>
                <a:cubicBezTo>
                  <a:pt x="953069" y="516340"/>
                  <a:pt x="634621" y="466298"/>
                  <a:pt x="464024" y="423080"/>
                </a:cubicBezTo>
                <a:cubicBezTo>
                  <a:pt x="293427" y="379862"/>
                  <a:pt x="254758" y="327546"/>
                  <a:pt x="177421" y="259307"/>
                </a:cubicBezTo>
                <a:cubicBezTo>
                  <a:pt x="100084" y="191068"/>
                  <a:pt x="0" y="13648"/>
                  <a:pt x="0" y="13648"/>
                </a:cubicBezTo>
                <a:lnTo>
                  <a:pt x="0" y="13648"/>
                </a:lnTo>
                <a:lnTo>
                  <a:pt x="13647" y="0"/>
                </a:lnTo>
              </a:path>
            </a:pathLst>
          </a:custGeom>
          <a:noFill/>
          <a:ln w="98425">
            <a:solidFill>
              <a:srgbClr val="92D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9E20BDD-6909-AE42-8329-2DB7283C5109}"/>
              </a:ext>
            </a:extLst>
          </p:cNvPr>
          <p:cNvSpPr/>
          <p:nvPr/>
        </p:nvSpPr>
        <p:spPr>
          <a:xfrm>
            <a:off x="8256896" y="3452884"/>
            <a:ext cx="3425479" cy="3074735"/>
          </a:xfrm>
          <a:custGeom>
            <a:avLst/>
            <a:gdLst>
              <a:gd name="connsiteX0" fmla="*/ 0 w 3425479"/>
              <a:gd name="connsiteY0" fmla="*/ 2743200 h 3074735"/>
              <a:gd name="connsiteX1" fmla="*/ 368489 w 3425479"/>
              <a:gd name="connsiteY1" fmla="*/ 3016155 h 3074735"/>
              <a:gd name="connsiteX2" fmla="*/ 818865 w 3425479"/>
              <a:gd name="connsiteY2" fmla="*/ 3070746 h 3074735"/>
              <a:gd name="connsiteX3" fmla="*/ 2074459 w 3425479"/>
              <a:gd name="connsiteY3" fmla="*/ 2947916 h 3074735"/>
              <a:gd name="connsiteX4" fmla="*/ 2565779 w 3425479"/>
              <a:gd name="connsiteY4" fmla="*/ 2688609 h 3074735"/>
              <a:gd name="connsiteX5" fmla="*/ 3261814 w 3425479"/>
              <a:gd name="connsiteY5" fmla="*/ 2224585 h 3074735"/>
              <a:gd name="connsiteX6" fmla="*/ 3411940 w 3425479"/>
              <a:gd name="connsiteY6" fmla="*/ 1719617 h 3074735"/>
              <a:gd name="connsiteX7" fmla="*/ 3398292 w 3425479"/>
              <a:gd name="connsiteY7" fmla="*/ 1119116 h 3074735"/>
              <a:gd name="connsiteX8" fmla="*/ 3234519 w 3425479"/>
              <a:gd name="connsiteY8" fmla="*/ 777922 h 3074735"/>
              <a:gd name="connsiteX9" fmla="*/ 2811438 w 3425479"/>
              <a:gd name="connsiteY9" fmla="*/ 354841 h 3074735"/>
              <a:gd name="connsiteX10" fmla="*/ 2347414 w 3425479"/>
              <a:gd name="connsiteY10" fmla="*/ 0 h 307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25479" h="3074735">
                <a:moveTo>
                  <a:pt x="0" y="2743200"/>
                </a:moveTo>
                <a:cubicBezTo>
                  <a:pt x="116006" y="2852382"/>
                  <a:pt x="232012" y="2961564"/>
                  <a:pt x="368489" y="3016155"/>
                </a:cubicBezTo>
                <a:cubicBezTo>
                  <a:pt x="504966" y="3070746"/>
                  <a:pt x="534537" y="3082119"/>
                  <a:pt x="818865" y="3070746"/>
                </a:cubicBezTo>
                <a:cubicBezTo>
                  <a:pt x="1103193" y="3059373"/>
                  <a:pt x="1783307" y="3011605"/>
                  <a:pt x="2074459" y="2947916"/>
                </a:cubicBezTo>
                <a:cubicBezTo>
                  <a:pt x="2365611" y="2884227"/>
                  <a:pt x="2367887" y="2809164"/>
                  <a:pt x="2565779" y="2688609"/>
                </a:cubicBezTo>
                <a:cubicBezTo>
                  <a:pt x="2763671" y="2568054"/>
                  <a:pt x="3120787" y="2386084"/>
                  <a:pt x="3261814" y="2224585"/>
                </a:cubicBezTo>
                <a:cubicBezTo>
                  <a:pt x="3402841" y="2063086"/>
                  <a:pt x="3389194" y="1903862"/>
                  <a:pt x="3411940" y="1719617"/>
                </a:cubicBezTo>
                <a:cubicBezTo>
                  <a:pt x="3434686" y="1535372"/>
                  <a:pt x="3427862" y="1276065"/>
                  <a:pt x="3398292" y="1119116"/>
                </a:cubicBezTo>
                <a:cubicBezTo>
                  <a:pt x="3368722" y="962167"/>
                  <a:pt x="3332328" y="905301"/>
                  <a:pt x="3234519" y="777922"/>
                </a:cubicBezTo>
                <a:cubicBezTo>
                  <a:pt x="3136710" y="650543"/>
                  <a:pt x="2959289" y="484495"/>
                  <a:pt x="2811438" y="354841"/>
                </a:cubicBezTo>
                <a:cubicBezTo>
                  <a:pt x="2663587" y="225187"/>
                  <a:pt x="2505500" y="112593"/>
                  <a:pt x="2347414" y="0"/>
                </a:cubicBezTo>
              </a:path>
            </a:pathLst>
          </a:custGeom>
          <a:noFill/>
          <a:ln w="98425">
            <a:solidFill>
              <a:schemeClr val="accent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22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AC8F-6F20-C64C-B0C8-F92568BC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32694-DC51-F04A-9298-C39135DC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histograms and boxplots</a:t>
            </a:r>
          </a:p>
          <a:p>
            <a:r>
              <a:rPr lang="en-US" dirty="0"/>
              <a:t>Add a trendline</a:t>
            </a:r>
          </a:p>
        </p:txBody>
      </p:sp>
    </p:spTree>
    <p:extLst>
      <p:ext uri="{BB962C8B-B14F-4D97-AF65-F5344CB8AC3E}">
        <p14:creationId xmlns:p14="http://schemas.microsoft.com/office/powerpoint/2010/main" val="698904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361A-3751-8746-B0D1-A05BFD1D9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vs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B20E4-29C6-094D-AA54-F21B40899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Mappings, settings, and data can be set locally</a:t>
            </a:r>
          </a:p>
        </p:txBody>
      </p:sp>
    </p:spTree>
    <p:extLst>
      <p:ext uri="{BB962C8B-B14F-4D97-AF65-F5344CB8AC3E}">
        <p14:creationId xmlns:p14="http://schemas.microsoft.com/office/powerpoint/2010/main" val="312150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7A21-034A-2E4C-B1EA-1ACC3A89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051F-E7F3-374C-93AD-EA8AC633A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2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Goals</a:t>
            </a:r>
          </a:p>
          <a:p>
            <a:pPr marL="514350" indent="-514350">
              <a:buAutoNum type="arabicPeriod"/>
            </a:pPr>
            <a:r>
              <a:rPr lang="en-US" sz="2800" dirty="0"/>
              <a:t>Appreciate the importance of visualization as device to generate knowledge </a:t>
            </a:r>
            <a:r>
              <a:rPr lang="en-US" sz="2800"/>
              <a:t>about data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Learn how to use ggplot2 to create visualizations from data frames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the template to create any graph with ggplot2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how aesthetics mappings relate variables to graphic markings on a plot</a:t>
            </a:r>
          </a:p>
          <a:p>
            <a:pPr marL="514350" indent="-514350">
              <a:buAutoNum type="arabicPeriod"/>
            </a:pPr>
            <a:r>
              <a:rPr lang="en-US" sz="2800" dirty="0"/>
              <a:t>Distinguish between setting and mapping aesthetics</a:t>
            </a:r>
          </a:p>
          <a:p>
            <a:pPr marL="514350" indent="-514350">
              <a:buAutoNum type="arabicPeriod"/>
            </a:pPr>
            <a:r>
              <a:rPr lang="en-US" sz="2800" dirty="0"/>
              <a:t>Explain the concept of a “</a:t>
            </a:r>
            <a:r>
              <a:rPr lang="en-US" sz="2800" dirty="0" err="1"/>
              <a:t>geom</a:t>
            </a:r>
            <a:r>
              <a:rPr lang="en-US" sz="2800" dirty="0"/>
              <a:t>” function</a:t>
            </a:r>
          </a:p>
          <a:p>
            <a:pPr marL="514350" indent="-514350">
              <a:buAutoNum type="arabicPeriod"/>
            </a:pPr>
            <a:r>
              <a:rPr lang="en-US" sz="2800" dirty="0"/>
              <a:t>Distinguish between global and local ggplot2 settings</a:t>
            </a:r>
          </a:p>
        </p:txBody>
      </p:sp>
    </p:spTree>
    <p:extLst>
      <p:ext uri="{BB962C8B-B14F-4D97-AF65-F5344CB8AC3E}">
        <p14:creationId xmlns:p14="http://schemas.microsoft.com/office/powerpoint/2010/main" val="240650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5B018A-D7A0-344C-B0D4-20E17F66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07" y="1536799"/>
            <a:ext cx="4157300" cy="39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Consider the 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orders</a:t>
            </a:r>
            <a:r>
              <a:rPr lang="en-US" dirty="0"/>
              <a:t> data frame. How do you think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order_time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and </a:t>
            </a:r>
            <a:r>
              <a:rPr lang="en-US" sz="3900" dirty="0" err="1">
                <a:solidFill>
                  <a:schemeClr val="accent2"/>
                </a:solidFill>
                <a:latin typeface="Monaco" pitchFamily="2" charset="77"/>
              </a:rPr>
              <a:t>result_time</a:t>
            </a:r>
            <a:r>
              <a:rPr lang="en-US" sz="3900" dirty="0">
                <a:solidFill>
                  <a:schemeClr val="accent2"/>
                </a:solidFill>
                <a:latin typeface="Monaco" pitchFamily="2" charset="77"/>
              </a:rPr>
              <a:t> </a:t>
            </a:r>
            <a:r>
              <a:rPr lang="en-US" dirty="0"/>
              <a:t>are related to each other?</a:t>
            </a:r>
          </a:p>
          <a:p>
            <a:pPr marL="0" indent="0">
              <a:buNone/>
            </a:pPr>
            <a:r>
              <a:rPr lang="en-US" dirty="0"/>
              <a:t>Pair up and discuss.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47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196513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Type the following code in the console to make a graph.</a:t>
            </a:r>
          </a:p>
          <a:p>
            <a:pPr marL="0" indent="0">
              <a:buNone/>
            </a:pPr>
            <a:r>
              <a:rPr lang="en-US" dirty="0"/>
              <a:t>Pay attention to the spelling, capitalization, and parentheses!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13AC5B-1162-7E4C-A3DA-77EA1D8F06E6}"/>
              </a:ext>
            </a:extLst>
          </p:cNvPr>
          <p:cNvGrpSpPr/>
          <p:nvPr/>
        </p:nvGrpSpPr>
        <p:grpSpPr>
          <a:xfrm>
            <a:off x="1024128" y="4307885"/>
            <a:ext cx="9856737" cy="932856"/>
            <a:chOff x="2080825" y="3162925"/>
            <a:chExt cx="8090002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21940D-4892-1347-8A0E-4D8676AD00A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D9956C-5083-4C49-B024-3499DC1CA1BC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04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E9412E7-073B-094B-81EF-A75167B71217}"/>
              </a:ext>
            </a:extLst>
          </p:cNvPr>
          <p:cNvGrpSpPr/>
          <p:nvPr/>
        </p:nvGrpSpPr>
        <p:grpSpPr>
          <a:xfrm>
            <a:off x="1365322" y="5595565"/>
            <a:ext cx="9856737" cy="932856"/>
            <a:chOff x="2080825" y="3162925"/>
            <a:chExt cx="8090002" cy="6553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7BB30-3967-2740-8DF0-E592AA429A5F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C80E5-2F82-7748-81DF-5C8A58B1D68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373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orders) + </a:t>
              </a:r>
            </a:p>
            <a:p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(x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0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0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FCDB2A8-4C35-CA46-A508-FE44B0C00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74" y="504967"/>
            <a:ext cx="7678434" cy="48813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74FA9-EA15-9849-82BB-48D78C83F267}"/>
              </a:ext>
            </a:extLst>
          </p:cNvPr>
          <p:cNvSpPr/>
          <p:nvPr/>
        </p:nvSpPr>
        <p:spPr>
          <a:xfrm>
            <a:off x="2078182" y="295737"/>
            <a:ext cx="8645236" cy="50905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8080E-AF5D-2A4D-88D6-913687F2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376" y="3858319"/>
            <a:ext cx="9384628" cy="796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015E0-C859-1A40-A8B8-5C428E614C8A}"/>
              </a:ext>
            </a:extLst>
          </p:cNvPr>
          <p:cNvSpPr txBox="1"/>
          <p:nvPr/>
        </p:nvSpPr>
        <p:spPr>
          <a:xfrm>
            <a:off x="1601376" y="734291"/>
            <a:ext cx="93846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When you run this code, you will get what looks like an error but is actually just a message. R lets you know that some of the rows did not have data for </a:t>
            </a:r>
            <a:r>
              <a:rPr lang="en-US" sz="3200" dirty="0" err="1"/>
              <a:t>order_time</a:t>
            </a:r>
            <a:r>
              <a:rPr lang="en-US" sz="3200" dirty="0"/>
              <a:t> and/or </a:t>
            </a:r>
            <a:r>
              <a:rPr lang="en-US" sz="3200" dirty="0" err="1"/>
              <a:t>result_time</a:t>
            </a:r>
            <a:r>
              <a:rPr lang="en-US" sz="3200" dirty="0"/>
              <a:t> so those points were not plotted.</a:t>
            </a:r>
          </a:p>
        </p:txBody>
      </p:sp>
    </p:spTree>
    <p:extLst>
      <p:ext uri="{BB962C8B-B14F-4D97-AF65-F5344CB8AC3E}">
        <p14:creationId xmlns:p14="http://schemas.microsoft.com/office/powerpoint/2010/main" val="249282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6C6CA5E-86D4-1A49-93B9-337F60D84B09}"/>
              </a:ext>
            </a:extLst>
          </p:cNvPr>
          <p:cNvGrpSpPr/>
          <p:nvPr/>
        </p:nvGrpSpPr>
        <p:grpSpPr>
          <a:xfrm>
            <a:off x="422524" y="3234724"/>
            <a:ext cx="11713370" cy="1203859"/>
            <a:chOff x="2080824" y="3162925"/>
            <a:chExt cx="8340726" cy="6553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92C0FF-CB1F-9A4E-B6EF-2EA254675007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33C217-C5E1-D143-9A12-E6479853C2EC}"/>
                </a:ext>
              </a:extLst>
            </p:cNvPr>
            <p:cNvSpPr txBox="1"/>
            <p:nvPr/>
          </p:nvSpPr>
          <p:spPr>
            <a:xfrm>
              <a:off x="2080824" y="3235065"/>
              <a:ext cx="8340726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ggplot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 = 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 +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</a:p>
            <a:p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 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geom_point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(mapping = 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aes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x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order_time</a:t>
              </a:r>
              <a:r>
                <a:rPr lang="en-US" sz="2400" dirty="0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, y = </a:t>
              </a:r>
              <a:r>
                <a:rPr lang="en-US" sz="2400" dirty="0" err="1">
                  <a:solidFill>
                    <a:schemeClr val="accent2"/>
                  </a:solidFill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result_time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))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019" y="5629923"/>
            <a:ext cx="867253" cy="100620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28904" y="740977"/>
            <a:ext cx="31341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Monaco" charset="0"/>
                <a:ea typeface="Monaco" charset="0"/>
                <a:cs typeface="Monaco" charset="0"/>
              </a:rPr>
              <a:t>ggplot</a:t>
            </a:r>
            <a:r>
              <a:rPr lang="en-US" sz="4800" dirty="0"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4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421229" y="1708386"/>
            <a:ext cx="2365216" cy="1246648"/>
            <a:chOff x="896764" y="1732048"/>
            <a:chExt cx="2365216" cy="1246648"/>
          </a:xfrm>
        </p:grpSpPr>
        <p:sp>
          <p:nvSpPr>
            <p:cNvPr id="29" name="Rounded Rectangular Callout 2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19934" y="1357667"/>
            <a:ext cx="2730760" cy="1938992"/>
            <a:chOff x="896764" y="1380787"/>
            <a:chExt cx="2365216" cy="1938992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07064"/>
                <a:gd name="adj2" fmla="val 99023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6764" y="1380787"/>
              <a:ext cx="2365216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+ sign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before new line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2524" y="4814991"/>
            <a:ext cx="2365216" cy="1246648"/>
            <a:chOff x="896764" y="1732048"/>
            <a:chExt cx="2365216" cy="1246648"/>
          </a:xfrm>
        </p:grpSpPr>
        <p:sp>
          <p:nvSpPr>
            <p:cNvPr id="23" name="Rounded Rectangular Callout 2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type of layer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21230" y="4679493"/>
            <a:ext cx="2546434" cy="1508105"/>
            <a:chOff x="896764" y="1596229"/>
            <a:chExt cx="2365216" cy="150810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2023"/>
                <a:gd name="adj2" fmla="val -10030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596229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mappings inside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r>
                <a:rPr lang="en-US" sz="2800" dirty="0">
                  <a:solidFill>
                    <a:schemeClr val="bg1"/>
                  </a:solidFill>
                </a:rPr>
                <a:t> function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0510" y="4794467"/>
            <a:ext cx="2365216" cy="1246648"/>
            <a:chOff x="896764" y="1732048"/>
            <a:chExt cx="2365216" cy="1246648"/>
          </a:xfrm>
        </p:grpSpPr>
        <p:sp>
          <p:nvSpPr>
            <p:cNvPr id="30" name="Rounded Rectangular Callout 29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x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2524" y="1572568"/>
            <a:ext cx="2365216" cy="1508105"/>
            <a:chOff x="896764" y="1596230"/>
            <a:chExt cx="2365216" cy="1508105"/>
          </a:xfrm>
        </p:grpSpPr>
        <p:sp>
          <p:nvSpPr>
            <p:cNvPr id="33" name="Rounded Rectangular Callout 32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initialize a plot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with </a:t>
              </a:r>
              <a:r>
                <a:rPr lang="en-US" sz="2400" b="1" dirty="0" err="1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400" b="1" dirty="0">
                  <a:solidFill>
                    <a:schemeClr val="bg1"/>
                  </a:solidFill>
                  <a:latin typeface="Monaco" charset="0"/>
                  <a:ea typeface="Monaco" charset="0"/>
                  <a:cs typeface="Monaco" charset="0"/>
                </a:rPr>
                <a:t>()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78E30D-B972-A449-A9E8-3788FCC6B36C}"/>
              </a:ext>
            </a:extLst>
          </p:cNvPr>
          <p:cNvGrpSpPr/>
          <p:nvPr/>
        </p:nvGrpSpPr>
        <p:grpSpPr>
          <a:xfrm>
            <a:off x="9418573" y="4799558"/>
            <a:ext cx="2365216" cy="1246648"/>
            <a:chOff x="896764" y="1732048"/>
            <a:chExt cx="2365216" cy="1246648"/>
          </a:xfrm>
        </p:grpSpPr>
        <p:sp>
          <p:nvSpPr>
            <p:cNvPr id="40" name="Rounded Rectangular Callout 39">
              <a:extLst>
                <a:ext uri="{FF2B5EF4-FFF2-40B4-BE49-F238E27FC236}">
                  <a16:creationId xmlns:a16="http://schemas.microsoft.com/office/drawing/2014/main" id="{065AFE25-FB19-654D-BF2E-FE437843CDC5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954484-1E48-7043-83CD-BEF8A8E703A1}"/>
                </a:ext>
              </a:extLst>
            </p:cNvPr>
            <p:cNvSpPr txBox="1"/>
            <p:nvPr/>
          </p:nvSpPr>
          <p:spPr>
            <a:xfrm>
              <a:off x="896764" y="2088671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Monaco" pitchFamily="2" charset="77"/>
                </a:rPr>
                <a:t>y</a:t>
              </a:r>
              <a:r>
                <a:rPr lang="en-US" sz="2800" dirty="0">
                  <a:solidFill>
                    <a:schemeClr val="bg1"/>
                  </a:solidFill>
                </a:rPr>
                <a:t> variable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8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CDA MGH 2018 Template" id="{EDF309EF-84D3-1348-B69F-FB3BCAEF6D5D}" vid="{E8ADBC31-0938-DF46-B2BA-A65B80794F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RCDA MGH 2018 Template</Template>
  <TotalTime>7073</TotalTime>
  <Words>1959</Words>
  <Application>Microsoft Macintosh PowerPoint</Application>
  <PresentationFormat>Widescreen</PresentationFormat>
  <Paragraphs>225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Menlo</vt:lpstr>
      <vt:lpstr>Monaco</vt:lpstr>
      <vt:lpstr>Tw Cen MT</vt:lpstr>
      <vt:lpstr>Tw Cen MT Condensed</vt:lpstr>
      <vt:lpstr>Wingdings 3</vt:lpstr>
      <vt:lpstr>Integral</vt:lpstr>
      <vt:lpstr>R Language Primer and Programming Symposium on Data Sciences</vt:lpstr>
      <vt:lpstr>PowerPoint Presentation</vt:lpstr>
      <vt:lpstr>PowerPoint Presentation</vt:lpstr>
      <vt:lpstr>PowerPoint Presentation</vt:lpstr>
      <vt:lpstr>Your Turn 1</vt:lpstr>
      <vt:lpstr>Your Turn 2</vt:lpstr>
      <vt:lpstr>PowerPoint Presentation</vt:lpstr>
      <vt:lpstr>PowerPoint Presentation</vt:lpstr>
      <vt:lpstr>PowerPoint Presentation</vt:lpstr>
      <vt:lpstr>To make any kind of graph:</vt:lpstr>
      <vt:lpstr>1. Pick a “Tidy” Data Frame</vt:lpstr>
      <vt:lpstr>2. Choose a “Geom” Function</vt:lpstr>
      <vt:lpstr>PowerPoint Presentation</vt:lpstr>
      <vt:lpstr>Aesthetics</vt:lpstr>
      <vt:lpstr>3. Write Aesthetic Mappings</vt:lpstr>
      <vt:lpstr>Your Turn 3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Global vs local</vt:lpstr>
      <vt:lpstr>What else?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Clinical Data Analysis with R and RStudio</dc:title>
  <dc:creator>Kadauke, Stephan,M.D.</dc:creator>
  <cp:lastModifiedBy>Kadauke, Stephan</cp:lastModifiedBy>
  <cp:revision>316</cp:revision>
  <cp:lastPrinted>2019-02-28T18:12:32Z</cp:lastPrinted>
  <dcterms:created xsi:type="dcterms:W3CDTF">2018-02-26T19:02:44Z</dcterms:created>
  <dcterms:modified xsi:type="dcterms:W3CDTF">2019-05-03T16:44:11Z</dcterms:modified>
</cp:coreProperties>
</file>